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59" r:id="rId4"/>
    <p:sldId id="269" r:id="rId5"/>
    <p:sldId id="260" r:id="rId6"/>
    <p:sldId id="263" r:id="rId7"/>
    <p:sldId id="26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00016-980D-49AF-86A9-EBCB18A28A77}" type="datetimeFigureOut">
              <a:rPr lang="de-DE" smtClean="0"/>
              <a:t>25.10.2020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6305C-62B2-4551-8AA8-DB3DA0451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82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6305C-62B2-4551-8AA8-DB3DA04516D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134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6305C-62B2-4551-8AA8-DB3DA04516D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7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6305C-62B2-4551-8AA8-DB3DA04516D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44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81F-410A-4614-A6E8-E8229F88169C}" type="datetime1">
              <a:rPr lang="de-DE" smtClean="0"/>
              <a:t>25.10.2020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48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AB36-EDEA-4848-9C75-1B00E8EEDAAB}" type="datetime1">
              <a:rPr lang="de-DE" smtClean="0"/>
              <a:t>25.10.2020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61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75EA-8402-486B-AC79-A9232738FAE2}" type="datetime1">
              <a:rPr lang="de-DE" smtClean="0"/>
              <a:t>25.10.2020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04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C70-6063-4EF8-AA0C-AE5AA9AC66CF}" type="datetime1">
              <a:rPr lang="de-DE" smtClean="0"/>
              <a:t>25.10.2020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38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9B52-7411-46D9-8138-46126912C635}" type="datetime1">
              <a:rPr lang="de-DE" smtClean="0"/>
              <a:t>25.10.2020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48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049-1582-4903-9211-D2846D14C0F5}" type="datetime1">
              <a:rPr lang="de-DE" smtClean="0"/>
              <a:t>25.10.2020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78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EF81-F7AF-432C-B388-D66004C497BB}" type="datetime1">
              <a:rPr lang="de-DE" smtClean="0"/>
              <a:t>25.10.2020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80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82D3-1B9D-4F95-9989-DA2CA25EB754}" type="datetime1">
              <a:rPr lang="de-DE" smtClean="0"/>
              <a:t>25.10.2020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03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B323-6F85-405B-B364-E7D9972DE09E}" type="datetime1">
              <a:rPr lang="de-DE" smtClean="0"/>
              <a:t>25.10.2020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28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9C54-1C63-455D-9550-FD33658FC53D}" type="datetime1">
              <a:rPr lang="de-DE" smtClean="0"/>
              <a:t>25.10.2020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79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718-8DA8-430E-B3AC-335FB6BED1D8}" type="datetime1">
              <a:rPr lang="de-DE" smtClean="0"/>
              <a:t>25.10.2020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31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1915-8143-4F5C-B54B-7A68C24833A2}" type="datetime1">
              <a:rPr lang="de-DE" smtClean="0"/>
              <a:t>25.10.2020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A7101-F960-4C9C-95DD-6E0C2DE36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06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omepage%20Goetheschule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223025"/>
            <a:ext cx="10515600" cy="111512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de-DE" dirty="0" smtClean="0">
                <a:latin typeface="AR CENA" panose="02000000000000000000" pitchFamily="2" charset="0"/>
              </a:rPr>
              <a:t>1. Inklusive Beschulung mit dem Förderanspruch Lernen </a:t>
            </a:r>
            <a:r>
              <a:rPr lang="de-DE" dirty="0" smtClean="0">
                <a:latin typeface="AR CENA" panose="02000000000000000000" pitchFamily="2" charset="0"/>
              </a:rPr>
              <a:t/>
            </a:r>
            <a:br>
              <a:rPr lang="de-DE" dirty="0" smtClean="0">
                <a:latin typeface="AR CENA" panose="02000000000000000000" pitchFamily="2" charset="0"/>
              </a:rPr>
            </a:br>
            <a:r>
              <a:rPr lang="de-DE" dirty="0" smtClean="0">
                <a:latin typeface="AR CENA" panose="02000000000000000000" pitchFamily="2" charset="0"/>
              </a:rPr>
              <a:t>an der </a:t>
            </a:r>
            <a:r>
              <a:rPr lang="de-DE" dirty="0" smtClean="0">
                <a:latin typeface="AR CENA" panose="02000000000000000000" pitchFamily="2" charset="0"/>
              </a:rPr>
              <a:t>Sekundarstufe I</a:t>
            </a:r>
            <a:endParaRPr lang="de-DE" dirty="0">
              <a:latin typeface="AR CENA" panose="02000000000000000000" pitchFamily="2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00097" y="1338146"/>
            <a:ext cx="10515600" cy="489554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3200" dirty="0" smtClean="0"/>
              <a:t> eigener Bildungsgang mit zehn Schulbesuchsjahren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/>
              <a:t> </a:t>
            </a:r>
            <a:r>
              <a:rPr lang="de-DE" sz="3200" dirty="0" smtClean="0"/>
              <a:t>ab Klasse 5 Arbeitslehre; ab Klasse 7 Berufsorientierung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/>
              <a:t> </a:t>
            </a:r>
            <a:r>
              <a:rPr lang="de-DE" sz="3200" dirty="0" smtClean="0"/>
              <a:t>Englisch ist keine Pflicht </a:t>
            </a:r>
            <a:r>
              <a:rPr lang="de-DE" sz="2600" dirty="0" smtClean="0"/>
              <a:t>(schlechter als Note 4 = teilgenommen)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/>
              <a:t> </a:t>
            </a:r>
            <a:r>
              <a:rPr lang="de-DE" sz="3200" dirty="0" smtClean="0"/>
              <a:t>vereinfachte Arbeitsmaterialien/ leichtere Klassenarbeiten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/>
              <a:t> </a:t>
            </a:r>
            <a:r>
              <a:rPr lang="de-DE" sz="3200" dirty="0" smtClean="0"/>
              <a:t>Förderung in Kleingruppen (</a:t>
            </a:r>
            <a:r>
              <a:rPr lang="de-DE" sz="2600" dirty="0" smtClean="0"/>
              <a:t>abhängig von </a:t>
            </a:r>
            <a:r>
              <a:rPr lang="de-DE" sz="2600" dirty="0" smtClean="0"/>
              <a:t>schulischen Möglichkeiten</a:t>
            </a:r>
            <a:r>
              <a:rPr lang="de-DE" sz="26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 smtClean="0"/>
              <a:t> Benotung auf der Grundlage des Förderplans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keine Teilnahme an der Hauptschulabschlussprüfung!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 smtClean="0"/>
              <a:t> Abschluss ist der </a:t>
            </a:r>
            <a:r>
              <a:rPr lang="de-DE" sz="3200" i="1" dirty="0" smtClean="0">
                <a:solidFill>
                  <a:srgbClr val="0070C0"/>
                </a:solidFill>
              </a:rPr>
              <a:t>Berufsorientierte Abschluss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i="1" dirty="0">
              <a:solidFill>
                <a:srgbClr val="0070C0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 smtClean="0"/>
              <a:t>rBFZ</a:t>
            </a:r>
            <a:r>
              <a:rPr lang="de-DE" dirty="0" smtClean="0"/>
              <a:t> Goetheschule Groß-Gerau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01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69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dirty="0">
                <a:latin typeface="AR CENA" panose="02000000000000000000" pitchFamily="2" charset="0"/>
              </a:rPr>
              <a:t>2</a:t>
            </a:r>
            <a:r>
              <a:rPr lang="de-DE" dirty="0" smtClean="0">
                <a:latin typeface="AR CENA" panose="02000000000000000000" pitchFamily="2" charset="0"/>
              </a:rPr>
              <a:t>. Berufsorientierung an der Sekundarstufe I </a:t>
            </a:r>
            <a:endParaRPr lang="de-DE" dirty="0">
              <a:latin typeface="AR CENA" panose="02000000000000000000" pitchFamily="2" charset="0"/>
            </a:endParaRPr>
          </a:p>
        </p:txBody>
      </p:sp>
      <p:graphicFrame>
        <p:nvGraphicFramePr>
          <p:cNvPr id="22" name="Inhaltsplatzhalter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816589"/>
              </p:ext>
            </p:extLst>
          </p:nvPr>
        </p:nvGraphicFramePr>
        <p:xfrm>
          <a:off x="838200" y="1546838"/>
          <a:ext cx="10515600" cy="39349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5765">
                <a:tc>
                  <a:txBody>
                    <a:bodyPr/>
                    <a:lstStyle/>
                    <a:p>
                      <a:r>
                        <a:rPr lang="de-DE" dirty="0" smtClean="0"/>
                        <a:t>Klasse 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Klasse 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Klasse 9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391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600" dirty="0" smtClean="0"/>
                        <a:t>Arbeit</a:t>
                      </a:r>
                      <a:r>
                        <a:rPr lang="de-DE" sz="1600" baseline="0" dirty="0" smtClean="0"/>
                        <a:t> mit dem </a:t>
                      </a:r>
                      <a:r>
                        <a:rPr lang="de-DE" sz="1600" dirty="0" smtClean="0"/>
                        <a:t>Berufswahlordner</a:t>
                      </a:r>
                      <a:endParaRPr lang="de-DE" sz="1600" baseline="0" dirty="0" smtClean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Kompetenzfeststellung </a:t>
                      </a:r>
                      <a:r>
                        <a:rPr lang="de-DE" sz="1600" baseline="0" dirty="0" err="1" smtClean="0"/>
                        <a:t>KomPo</a:t>
                      </a:r>
                      <a:r>
                        <a:rPr lang="de-DE" sz="1600" baseline="0" dirty="0" smtClean="0"/>
                        <a:t> 7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Girls` Day/ Boys` Day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endParaRPr lang="de-DE" sz="1600" baseline="0" dirty="0" smtClean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Arbeit mit dem Berufswahlordner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Berufsorientierungspraktikum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Betriebspraktikum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Berufeparcours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Berufsinformationszentrum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Ausbildungsbörse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Arbeit mit dem Berufswahlordner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Betriebspraktikum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Praxistag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Bewerbungsparcours /-training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de-DE" sz="1600" baseline="0" dirty="0" smtClean="0"/>
                        <a:t>Berufsberatung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endParaRPr lang="de-DE" baseline="0" dirty="0" smtClean="0"/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" name="Grafik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722" y="3693044"/>
            <a:ext cx="1865507" cy="1683835"/>
          </a:xfrm>
          <a:prstGeom prst="rect">
            <a:avLst/>
          </a:prstGeom>
        </p:spPr>
      </p:pic>
      <p:pic>
        <p:nvPicPr>
          <p:cNvPr id="26" name="Grafik 2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735" y="4096482"/>
            <a:ext cx="1451052" cy="1385265"/>
          </a:xfrm>
          <a:prstGeom prst="rect">
            <a:avLst/>
          </a:prstGeom>
        </p:spPr>
      </p:pic>
      <p:pic>
        <p:nvPicPr>
          <p:cNvPr id="27" name="Grafik 2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293" y="3906910"/>
            <a:ext cx="1349297" cy="1256105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2698596" y="3906910"/>
            <a:ext cx="312233" cy="1895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6943261" y="4471640"/>
            <a:ext cx="170056" cy="1282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107648" y="4226316"/>
            <a:ext cx="390293" cy="24532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838200" y="5538173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Maßnahmen der Berufsorientierung sind von dem Lehrplan der Schule abhängig. </a:t>
            </a:r>
          </a:p>
          <a:p>
            <a:r>
              <a:rPr lang="de-DE" dirty="0" smtClean="0"/>
              <a:t>Für den Berufsorientierten Abschluss </a:t>
            </a:r>
            <a:r>
              <a:rPr lang="de-DE" b="1" dirty="0" smtClean="0"/>
              <a:t>muss</a:t>
            </a:r>
            <a:r>
              <a:rPr lang="de-DE" dirty="0" smtClean="0"/>
              <a:t> an den </a:t>
            </a:r>
            <a:r>
              <a:rPr lang="de-DE" dirty="0" smtClean="0"/>
              <a:t>berufsorientierenden Maßnahmen </a:t>
            </a:r>
            <a:r>
              <a:rPr lang="de-DE" dirty="0" smtClean="0"/>
              <a:t>teilgenommen werden. 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 flipH="1">
            <a:off x="838200" y="113516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Maßnahmen der Berufsorientierung: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4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083" y="231312"/>
            <a:ext cx="10515600" cy="74999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>
                <a:latin typeface="AR CENA" panose="02000000000000000000" pitchFamily="2" charset="0"/>
              </a:rPr>
              <a:t>3</a:t>
            </a:r>
            <a:r>
              <a:rPr lang="de-DE" dirty="0" smtClean="0">
                <a:latin typeface="AR CENA" panose="02000000000000000000" pitchFamily="2" charset="0"/>
              </a:rPr>
              <a:t>. Berufsorientierter Abschluss</a:t>
            </a:r>
            <a:endParaRPr lang="de-DE" dirty="0">
              <a:latin typeface="AR CENA" panose="02000000000000000000" pitchFamily="2" charset="0"/>
            </a:endParaRPr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7219" y="981308"/>
            <a:ext cx="6724185" cy="460545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36340" y="5586763"/>
            <a:ext cx="11062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Für den Berufsorientierten Abschluss </a:t>
            </a:r>
            <a:r>
              <a:rPr lang="de-DE" b="1" dirty="0"/>
              <a:t>muss</a:t>
            </a:r>
            <a:r>
              <a:rPr lang="de-DE" dirty="0"/>
              <a:t> die Note „4“ in Berufsorientierung </a:t>
            </a:r>
            <a:r>
              <a:rPr lang="de-DE" dirty="0" smtClean="0"/>
              <a:t>erzielt werden.</a:t>
            </a:r>
          </a:p>
          <a:p>
            <a:r>
              <a:rPr lang="de-DE" dirty="0" smtClean="0"/>
              <a:t>Für den Berufsorientierten Abschluss </a:t>
            </a:r>
            <a:r>
              <a:rPr lang="de-DE" b="1" dirty="0" smtClean="0"/>
              <a:t>sollte</a:t>
            </a:r>
            <a:r>
              <a:rPr lang="de-DE" dirty="0" smtClean="0"/>
              <a:t> die Note „4“ in Mathematik, Deutsch und Arbeitslehre erzielt werden.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8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>
                <a:latin typeface="AR CENA" panose="02000000000000000000" pitchFamily="2" charset="0"/>
              </a:rPr>
              <a:t>4. 	Berufsberatung/</a:t>
            </a:r>
            <a:r>
              <a:rPr lang="de-DE" dirty="0" err="1" smtClean="0">
                <a:latin typeface="AR CENA" panose="02000000000000000000" pitchFamily="2" charset="0"/>
              </a:rPr>
              <a:t>Rehaberatung</a:t>
            </a:r>
            <a:r>
              <a:rPr lang="de-DE" dirty="0" smtClean="0">
                <a:latin typeface="AR CENA" panose="02000000000000000000" pitchFamily="2" charset="0"/>
              </a:rPr>
              <a:t>/ 	Berufswegeplanung im Schuljahr 2020/21</a:t>
            </a:r>
            <a:endParaRPr lang="de-DE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48023"/>
              </p:ext>
            </p:extLst>
          </p:nvPr>
        </p:nvGraphicFramePr>
        <p:xfrm>
          <a:off x="838200" y="1825625"/>
          <a:ext cx="10515600" cy="4788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1342601">
                <a:tc>
                  <a:txBody>
                    <a:bodyPr/>
                    <a:lstStyle/>
                    <a:p>
                      <a:r>
                        <a:rPr lang="de-DE" dirty="0" smtClean="0"/>
                        <a:t>Bertha-von-Suttner-Schule</a:t>
                      </a:r>
                      <a:r>
                        <a:rPr lang="de-DE" baseline="0" dirty="0" smtClean="0"/>
                        <a:t> Mörfelden-W</a:t>
                      </a:r>
                      <a:r>
                        <a:rPr lang="de-DE" dirty="0" smtClean="0"/>
                        <a:t>alldorf</a:t>
                      </a:r>
                    </a:p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2" action="ppaction://hlinkpres?slideindex=1&amp;slidetitle="/>
                        </a:rPr>
                        <a:t>www.bertha-online.de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Martin-Buber-Schule </a:t>
                      </a:r>
                    </a:p>
                    <a:p>
                      <a:r>
                        <a:rPr lang="de-DE" dirty="0" smtClean="0"/>
                        <a:t>Groß-Gerau</a:t>
                      </a:r>
                    </a:p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2" action="ppaction://hlinkpres?slideindex=1&amp;slidetitle="/>
                        </a:rPr>
                        <a:t>www.mbs-gg.de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Mittelpunktschule </a:t>
                      </a:r>
                    </a:p>
                    <a:p>
                      <a:r>
                        <a:rPr lang="de-DE" dirty="0" err="1" smtClean="0"/>
                        <a:t>Trebur</a:t>
                      </a:r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2" action="ppaction://hlinkpres?slideindex=1&amp;slidetitle="/>
                        </a:rPr>
                        <a:t>www.mittelpunktschule-trebur.de</a:t>
                      </a:r>
                      <a:endParaRPr lang="de-DE" dirty="0"/>
                    </a:p>
                  </a:txBody>
                  <a:tcPr/>
                </a:tc>
              </a:tr>
              <a:tr h="1342601">
                <a:tc>
                  <a:txBody>
                    <a:bodyPr/>
                    <a:lstStyle/>
                    <a:p>
                      <a:r>
                        <a:rPr lang="de-DE" dirty="0" smtClean="0"/>
                        <a:t>Berufsberaterin: </a:t>
                      </a:r>
                    </a:p>
                    <a:p>
                      <a:r>
                        <a:rPr lang="de-DE" dirty="0" smtClean="0"/>
                        <a:t>Frau</a:t>
                      </a:r>
                      <a:r>
                        <a:rPr lang="de-DE" baseline="0" dirty="0" smtClean="0"/>
                        <a:t> Eberhard (Mittelstufe), </a:t>
                      </a:r>
                    </a:p>
                    <a:p>
                      <a:r>
                        <a:rPr lang="de-DE" baseline="0" dirty="0" smtClean="0"/>
                        <a:t>Frau Garten (Oberstufe)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Berufsberater: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Herr Kinder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Berufsberaterin: </a:t>
                      </a:r>
                    </a:p>
                    <a:p>
                      <a:r>
                        <a:rPr lang="de-DE" dirty="0" smtClean="0"/>
                        <a:t>Fr. Garten</a:t>
                      </a:r>
                      <a:endParaRPr lang="de-DE" dirty="0"/>
                    </a:p>
                  </a:txBody>
                  <a:tcPr/>
                </a:tc>
              </a:tr>
              <a:tr h="722939">
                <a:tc>
                  <a:txBody>
                    <a:bodyPr/>
                    <a:lstStyle/>
                    <a:p>
                      <a:r>
                        <a:rPr lang="de-DE" dirty="0" smtClean="0"/>
                        <a:t>Reha-Beraterin</a:t>
                      </a:r>
                      <a:r>
                        <a:rPr lang="de-DE" dirty="0" smtClean="0"/>
                        <a:t>:</a:t>
                      </a:r>
                    </a:p>
                    <a:p>
                      <a:r>
                        <a:rPr lang="de-DE" dirty="0" smtClean="0"/>
                        <a:t>Frau Böhmer, Frau </a:t>
                      </a:r>
                      <a:r>
                        <a:rPr lang="de-DE" dirty="0" err="1" smtClean="0"/>
                        <a:t>Vrbat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Reha-Beraterin:</a:t>
                      </a:r>
                    </a:p>
                    <a:p>
                      <a:r>
                        <a:rPr lang="de-DE" dirty="0" smtClean="0"/>
                        <a:t>Frau Böhmer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Reha-Beraterin</a:t>
                      </a:r>
                      <a:r>
                        <a:rPr lang="de-DE" dirty="0" smtClean="0"/>
                        <a:t>:</a:t>
                      </a:r>
                    </a:p>
                    <a:p>
                      <a:r>
                        <a:rPr lang="de-DE" dirty="0" smtClean="0"/>
                        <a:t>Frau Böhmer</a:t>
                      </a:r>
                      <a:endParaRPr lang="de-DE" dirty="0"/>
                    </a:p>
                  </a:txBody>
                  <a:tcPr/>
                </a:tc>
              </a:tr>
              <a:tr h="1122585">
                <a:tc>
                  <a:txBody>
                    <a:bodyPr/>
                    <a:lstStyle/>
                    <a:p>
                      <a:r>
                        <a:rPr lang="de-DE" dirty="0" smtClean="0"/>
                        <a:t>Berufswegeplanerin</a:t>
                      </a:r>
                      <a:r>
                        <a:rPr lang="de-DE" dirty="0" smtClean="0"/>
                        <a:t>:</a:t>
                      </a:r>
                    </a:p>
                    <a:p>
                      <a:r>
                        <a:rPr lang="de-DE" dirty="0" smtClean="0"/>
                        <a:t>(derzeit in Mutterschutz; Ersatz ist nicht bekannt)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Berufswegeplanerin:</a:t>
                      </a:r>
                    </a:p>
                    <a:p>
                      <a:r>
                        <a:rPr lang="de-DE" dirty="0" smtClean="0"/>
                        <a:t>Frau </a:t>
                      </a:r>
                      <a:r>
                        <a:rPr lang="de-DE" dirty="0" err="1" smtClean="0"/>
                        <a:t>Kurpiers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Berufswegeplanerin</a:t>
                      </a:r>
                      <a:r>
                        <a:rPr lang="de-DE" dirty="0" smtClean="0"/>
                        <a:t>:</a:t>
                      </a:r>
                    </a:p>
                    <a:p>
                      <a:r>
                        <a:rPr lang="de-DE" dirty="0" smtClean="0"/>
                        <a:t>Frau </a:t>
                      </a:r>
                      <a:r>
                        <a:rPr lang="de-DE" dirty="0" err="1" smtClean="0"/>
                        <a:t>Selmeczi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43687"/>
            <a:ext cx="10515600" cy="8154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>
                <a:latin typeface="AR CENA" panose="02000000000000000000" pitchFamily="2" charset="0"/>
              </a:rPr>
              <a:t>5</a:t>
            </a:r>
            <a:r>
              <a:rPr lang="de-DE" dirty="0" smtClean="0">
                <a:latin typeface="AR CENA" panose="02000000000000000000" pitchFamily="2" charset="0"/>
              </a:rPr>
              <a:t>. 	9. Schulbesuchsjahr und dann…?</a:t>
            </a:r>
            <a:endParaRPr lang="de-DE" dirty="0">
              <a:latin typeface="AR CENA" panose="02000000000000000000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9073" y="1416206"/>
            <a:ext cx="10684727" cy="26316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Ellipse 3"/>
          <p:cNvSpPr/>
          <p:nvPr/>
        </p:nvSpPr>
        <p:spPr>
          <a:xfrm>
            <a:off x="4507046" y="2319455"/>
            <a:ext cx="3220749" cy="10147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9. Schulbesuchsjahr</a:t>
            </a:r>
            <a:endParaRPr lang="de-DE" dirty="0"/>
          </a:p>
        </p:txBody>
      </p:sp>
      <p:sp>
        <p:nvSpPr>
          <p:cNvPr id="14" name="Ellipse 13"/>
          <p:cNvSpPr/>
          <p:nvPr/>
        </p:nvSpPr>
        <p:spPr>
          <a:xfrm>
            <a:off x="838201" y="1546274"/>
            <a:ext cx="2618678" cy="7731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Ausbildungsstelle</a:t>
            </a:r>
            <a:endParaRPr lang="de-DE" dirty="0"/>
          </a:p>
        </p:txBody>
      </p:sp>
      <p:sp>
        <p:nvSpPr>
          <p:cNvPr id="33" name="Ellipse 32"/>
          <p:cNvSpPr/>
          <p:nvPr/>
        </p:nvSpPr>
        <p:spPr>
          <a:xfrm>
            <a:off x="8939417" y="1546274"/>
            <a:ext cx="2111442" cy="66572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BzB</a:t>
            </a:r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34" name="Ellipse 33"/>
          <p:cNvSpPr/>
          <p:nvPr/>
        </p:nvSpPr>
        <p:spPr>
          <a:xfrm>
            <a:off x="8939417" y="3178098"/>
            <a:ext cx="2111442" cy="66126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FAuB</a:t>
            </a:r>
            <a:r>
              <a:rPr lang="de-DE" dirty="0" smtClean="0"/>
              <a:t> </a:t>
            </a:r>
            <a:r>
              <a:rPr lang="de-DE" sz="1600" dirty="0" smtClean="0"/>
              <a:t> </a:t>
            </a:r>
            <a:endParaRPr lang="de-DE" sz="1600" dirty="0"/>
          </a:p>
        </p:txBody>
      </p:sp>
      <p:sp>
        <p:nvSpPr>
          <p:cNvPr id="36" name="Ellipse 35"/>
          <p:cNvSpPr/>
          <p:nvPr/>
        </p:nvSpPr>
        <p:spPr>
          <a:xfrm>
            <a:off x="938809" y="3178098"/>
            <a:ext cx="1804391" cy="66126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PuSch</a:t>
            </a:r>
            <a:r>
              <a:rPr lang="de-DE" dirty="0" smtClean="0"/>
              <a:t>-A 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4" idx="7"/>
            <a:endCxn id="33" idx="2"/>
          </p:cNvCxnSpPr>
          <p:nvPr/>
        </p:nvCxnSpPr>
        <p:spPr>
          <a:xfrm flipV="1">
            <a:off x="7256127" y="1879137"/>
            <a:ext cx="1683290" cy="588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endCxn id="34" idx="2"/>
          </p:cNvCxnSpPr>
          <p:nvPr/>
        </p:nvCxnSpPr>
        <p:spPr>
          <a:xfrm>
            <a:off x="7402210" y="3178098"/>
            <a:ext cx="1537207" cy="330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4" idx="1"/>
            <a:endCxn id="14" idx="6"/>
          </p:cNvCxnSpPr>
          <p:nvPr/>
        </p:nvCxnSpPr>
        <p:spPr>
          <a:xfrm flipH="1" flipV="1">
            <a:off x="3456879" y="1932864"/>
            <a:ext cx="1521835" cy="535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endCxn id="36" idx="6"/>
          </p:cNvCxnSpPr>
          <p:nvPr/>
        </p:nvCxnSpPr>
        <p:spPr>
          <a:xfrm flipH="1">
            <a:off x="2743200" y="3113778"/>
            <a:ext cx="1862254" cy="394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 flipH="1">
            <a:off x="669069" y="4218767"/>
            <a:ext cx="10684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Ausbildungsstelle: ein Ausbildungsvertrag </a:t>
            </a:r>
            <a:r>
              <a:rPr lang="de-DE" dirty="0" smtClean="0"/>
              <a:t>muss vorliegen </a:t>
            </a:r>
            <a:endParaRPr lang="de-DE" dirty="0" smtClean="0"/>
          </a:p>
          <a:p>
            <a:r>
              <a:rPr lang="de-DE" dirty="0" err="1" smtClean="0"/>
              <a:t>BzB</a:t>
            </a:r>
            <a:r>
              <a:rPr lang="de-DE" dirty="0" smtClean="0"/>
              <a:t>: </a:t>
            </a:r>
            <a:r>
              <a:rPr lang="de-DE" dirty="0" smtClean="0"/>
              <a:t>Bildungsgänge </a:t>
            </a:r>
            <a:r>
              <a:rPr lang="de-DE" dirty="0" smtClean="0"/>
              <a:t>zur Berufsvorbereitung an den Beruflichen Schulen </a:t>
            </a:r>
            <a:r>
              <a:rPr lang="de-DE" dirty="0" smtClean="0"/>
              <a:t>Groß-Gerau; vorrangiges Ziel ist die Berufsvorbereitung und kann der Hauptschulabschluss sein; Anmeldung über die abgebende Schule</a:t>
            </a:r>
            <a:endParaRPr lang="de-DE" dirty="0" smtClean="0"/>
          </a:p>
          <a:p>
            <a:r>
              <a:rPr lang="de-DE" dirty="0" err="1" smtClean="0"/>
              <a:t>FAuB</a:t>
            </a:r>
            <a:r>
              <a:rPr lang="de-DE" dirty="0" smtClean="0"/>
              <a:t>: Fit für Ausbildung und Beruf </a:t>
            </a:r>
            <a:r>
              <a:rPr lang="de-DE" dirty="0" smtClean="0"/>
              <a:t>Groß-Gerau; Anmeldung über die abgebende Schule</a:t>
            </a:r>
            <a:endParaRPr lang="de-DE" dirty="0" smtClean="0"/>
          </a:p>
          <a:p>
            <a:r>
              <a:rPr lang="de-DE" dirty="0" err="1" smtClean="0"/>
              <a:t>PuSch</a:t>
            </a:r>
            <a:r>
              <a:rPr lang="de-DE" dirty="0" smtClean="0"/>
              <a:t>-A: Praxis und Schule (nur an der MBS Groß-Gerau möglich</a:t>
            </a:r>
            <a:r>
              <a:rPr lang="de-DE" dirty="0" smtClean="0"/>
              <a:t>); vorrangiges Ziel ist der Hauptschulabschluss; eine Bewerbung ist erforderlich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274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43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>
                <a:latin typeface="AR CENA" panose="02000000000000000000" pitchFamily="2" charset="0"/>
              </a:rPr>
              <a:t>6</a:t>
            </a:r>
            <a:r>
              <a:rPr lang="de-DE" dirty="0" smtClean="0">
                <a:latin typeface="AR CENA" panose="02000000000000000000" pitchFamily="2" charset="0"/>
              </a:rPr>
              <a:t>.	10. Schulbesuchsjahr und dann…?</a:t>
            </a:r>
            <a:endParaRPr lang="de-DE" dirty="0">
              <a:latin typeface="AR CENA" panose="02000000000000000000" pitchFamily="2" charset="0"/>
            </a:endParaRPr>
          </a:p>
        </p:txBody>
      </p:sp>
      <p:sp>
        <p:nvSpPr>
          <p:cNvPr id="17" name="Inhaltsplatzhalter 16"/>
          <p:cNvSpPr>
            <a:spLocks noGrp="1"/>
          </p:cNvSpPr>
          <p:nvPr>
            <p:ph idx="1"/>
          </p:nvPr>
        </p:nvSpPr>
        <p:spPr>
          <a:xfrm>
            <a:off x="635620" y="1338146"/>
            <a:ext cx="10718180" cy="293277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r>
              <a:rPr lang="de-DE" sz="1800" dirty="0" smtClean="0"/>
              <a:t>11. Schulbesuchsjahr ist möglich!</a:t>
            </a:r>
            <a:endParaRPr lang="de-DE" sz="1800" dirty="0"/>
          </a:p>
        </p:txBody>
      </p:sp>
      <p:sp>
        <p:nvSpPr>
          <p:cNvPr id="18" name="Ellipse 17"/>
          <p:cNvSpPr/>
          <p:nvPr/>
        </p:nvSpPr>
        <p:spPr>
          <a:xfrm>
            <a:off x="4038600" y="2740025"/>
            <a:ext cx="4192858" cy="129271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10. Schulbesuchsjahr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461345" y="1372596"/>
            <a:ext cx="3156084" cy="7830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Überbetriebliche Ausbildung </a:t>
            </a:r>
            <a:endParaRPr lang="de-DE" dirty="0"/>
          </a:p>
        </p:txBody>
      </p:sp>
      <p:sp>
        <p:nvSpPr>
          <p:cNvPr id="22" name="Ellipse 21"/>
          <p:cNvSpPr/>
          <p:nvPr/>
        </p:nvSpPr>
        <p:spPr>
          <a:xfrm>
            <a:off x="8153400" y="3446269"/>
            <a:ext cx="3075878" cy="68305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Berufsvorbereitende Bildungsmaßnahmen </a:t>
            </a:r>
            <a:endParaRPr lang="de-DE" dirty="0"/>
          </a:p>
        </p:txBody>
      </p:sp>
      <p:sp>
        <p:nvSpPr>
          <p:cNvPr id="23" name="Ellipse 22"/>
          <p:cNvSpPr/>
          <p:nvPr/>
        </p:nvSpPr>
        <p:spPr>
          <a:xfrm>
            <a:off x="9433932" y="1550020"/>
            <a:ext cx="1795346" cy="605623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BzB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4" name="Ellipse 23"/>
          <p:cNvSpPr/>
          <p:nvPr/>
        </p:nvSpPr>
        <p:spPr>
          <a:xfrm>
            <a:off x="864555" y="3446269"/>
            <a:ext cx="2079368" cy="58646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PuSch</a:t>
            </a:r>
            <a:r>
              <a:rPr lang="de-DE" dirty="0" smtClean="0"/>
              <a:t>-B </a:t>
            </a:r>
            <a:endParaRPr lang="de-DE" dirty="0"/>
          </a:p>
        </p:txBody>
      </p:sp>
      <p:sp>
        <p:nvSpPr>
          <p:cNvPr id="25" name="Ellipse 24"/>
          <p:cNvSpPr/>
          <p:nvPr/>
        </p:nvSpPr>
        <p:spPr>
          <a:xfrm>
            <a:off x="864554" y="1784469"/>
            <a:ext cx="2659231" cy="8245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Ausbildungsstelle</a:t>
            </a:r>
            <a:endParaRPr lang="de-DE" dirty="0"/>
          </a:p>
        </p:txBody>
      </p:sp>
      <p:cxnSp>
        <p:nvCxnSpPr>
          <p:cNvPr id="29" name="Gerade Verbindung mit Pfeil 28"/>
          <p:cNvCxnSpPr>
            <a:stCxn id="18" idx="7"/>
            <a:endCxn id="23" idx="3"/>
          </p:cNvCxnSpPr>
          <p:nvPr/>
        </p:nvCxnSpPr>
        <p:spPr>
          <a:xfrm flipV="1">
            <a:off x="7617428" y="2066952"/>
            <a:ext cx="2079426" cy="862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18" idx="5"/>
          </p:cNvCxnSpPr>
          <p:nvPr/>
        </p:nvCxnSpPr>
        <p:spPr>
          <a:xfrm>
            <a:off x="7617428" y="3843425"/>
            <a:ext cx="803958" cy="117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18" idx="0"/>
            <a:endCxn id="21" idx="4"/>
          </p:cNvCxnSpPr>
          <p:nvPr/>
        </p:nvCxnSpPr>
        <p:spPr>
          <a:xfrm flipH="1" flipV="1">
            <a:off x="6039387" y="2155643"/>
            <a:ext cx="95642" cy="584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18" idx="1"/>
            <a:endCxn id="25" idx="5"/>
          </p:cNvCxnSpPr>
          <p:nvPr/>
        </p:nvCxnSpPr>
        <p:spPr>
          <a:xfrm flipH="1" flipV="1">
            <a:off x="3134350" y="2488237"/>
            <a:ext cx="1518280" cy="441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18" idx="3"/>
            <a:endCxn id="24" idx="5"/>
          </p:cNvCxnSpPr>
          <p:nvPr/>
        </p:nvCxnSpPr>
        <p:spPr>
          <a:xfrm flipH="1">
            <a:off x="2639407" y="3843425"/>
            <a:ext cx="2013223" cy="103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724829" y="4357775"/>
            <a:ext cx="107832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Überbetriebliche Ausbildung bei freien Trägern (z.B. Internationaler Bund) oder im BBW (Berufsbildungswerk) in Karben oder Worms, Anmeldung durch die Agentur für Arbeit (Reha-</a:t>
            </a:r>
            <a:r>
              <a:rPr lang="de-DE" dirty="0" err="1" smtClean="0"/>
              <a:t>BeraterIn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BzB</a:t>
            </a:r>
            <a:r>
              <a:rPr lang="de-DE" dirty="0"/>
              <a:t>: Bildungsgänge zur Berufsvorbereitung an den Beruflichen Schulen Groß-Gerau; vorrangiges Ziel ist die Berufsvorbereitung und kann der </a:t>
            </a:r>
            <a:r>
              <a:rPr lang="de-DE" dirty="0" smtClean="0"/>
              <a:t>Hauptschulabschluss </a:t>
            </a:r>
            <a:r>
              <a:rPr lang="de-DE" dirty="0"/>
              <a:t>sein; Anmeldung über die abgebende </a:t>
            </a:r>
            <a:r>
              <a:rPr lang="de-DE" dirty="0" smtClean="0"/>
              <a:t>Schule</a:t>
            </a:r>
          </a:p>
          <a:p>
            <a:r>
              <a:rPr lang="de-DE" dirty="0" smtClean="0"/>
              <a:t>Berufsvorbereitende Bildungsmaßnahmen: Anmeldung durch die Agentur für Arbeit (Reha-</a:t>
            </a:r>
            <a:r>
              <a:rPr lang="de-DE" dirty="0" err="1"/>
              <a:t>B</a:t>
            </a:r>
            <a:r>
              <a:rPr lang="de-DE" dirty="0" err="1" smtClean="0"/>
              <a:t>eraterIn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err="1" smtClean="0"/>
              <a:t>PuSch</a:t>
            </a:r>
            <a:r>
              <a:rPr lang="de-DE" dirty="0" smtClean="0"/>
              <a:t>-B: </a:t>
            </a:r>
            <a:r>
              <a:rPr lang="de-DE" dirty="0"/>
              <a:t>Praxis und Schule </a:t>
            </a:r>
            <a:r>
              <a:rPr lang="de-DE" dirty="0" smtClean="0"/>
              <a:t>an den Beruflichen Schulen Groß-Gerau; </a:t>
            </a:r>
            <a:r>
              <a:rPr lang="de-DE" dirty="0"/>
              <a:t>vorrangiges Ziel ist der Hauptschulabschluss; </a:t>
            </a:r>
            <a:r>
              <a:rPr lang="de-DE" dirty="0" smtClean="0"/>
              <a:t>Anmeldung über die abgebende Schule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45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41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>
                <a:latin typeface="AR CENA" panose="02000000000000000000" pitchFamily="2" charset="0"/>
              </a:rPr>
              <a:t>7</a:t>
            </a:r>
            <a:r>
              <a:rPr lang="de-DE" dirty="0" smtClean="0">
                <a:latin typeface="AR CENA" panose="02000000000000000000" pitchFamily="2" charset="0"/>
              </a:rPr>
              <a:t>. Ausbildungsmodelle der Agentur für Arbeit</a:t>
            </a:r>
            <a:endParaRPr lang="de-DE" dirty="0">
              <a:latin typeface="AR CENA" panose="02000000000000000000" pitchFamily="2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583840"/>
              </p:ext>
            </p:extLst>
          </p:nvPr>
        </p:nvGraphicFramePr>
        <p:xfrm>
          <a:off x="838200" y="2410893"/>
          <a:ext cx="10515600" cy="2723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03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9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35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48227">
                <a:tc>
                  <a:txBody>
                    <a:bodyPr/>
                    <a:lstStyle/>
                    <a:p>
                      <a:r>
                        <a:rPr lang="de-DE" sz="2000" baseline="0" dirty="0" smtClean="0">
                          <a:solidFill>
                            <a:srgbClr val="002060"/>
                          </a:solidFill>
                        </a:rPr>
                        <a:t>Betriebliche Ausbildung</a:t>
                      </a:r>
                      <a:endParaRPr lang="de-DE" sz="2000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aseline="0" dirty="0" smtClean="0">
                          <a:solidFill>
                            <a:srgbClr val="002060"/>
                          </a:solidFill>
                        </a:rPr>
                        <a:t>Berufsausbildung in außerbetrieblichen Einrichtungen</a:t>
                      </a:r>
                      <a:endParaRPr lang="de-DE" sz="2000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aseline="0" smtClean="0">
                          <a:solidFill>
                            <a:srgbClr val="002060"/>
                          </a:solidFill>
                        </a:rPr>
                        <a:t>Berufsbildungswerk </a:t>
                      </a:r>
                      <a:r>
                        <a:rPr lang="de-DE" sz="2000" baseline="0" dirty="0" smtClean="0">
                          <a:solidFill>
                            <a:srgbClr val="002060"/>
                          </a:solidFill>
                        </a:rPr>
                        <a:t>(BBW)</a:t>
                      </a:r>
                      <a:endParaRPr lang="de-DE" sz="2000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75178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ausbildungsbegleitende</a:t>
                      </a:r>
                      <a:r>
                        <a:rPr lang="de-DE" sz="1800" baseline="0" dirty="0" smtClean="0"/>
                        <a:t> Hilfen (Stütz- und Förderunterricht) und ggf. ein Ausbildungszuschuss an den Arbeitgeber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Ausbildungsvertrag mit einem Träger; Kooperationsbetrieb; Berufsschulbesuch</a:t>
                      </a:r>
                      <a:r>
                        <a:rPr lang="de-DE" sz="1800" baseline="0" dirty="0" smtClean="0"/>
                        <a:t> mit Stützunterricht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Ausbildung auf dem Gelände des BBW (Karben oder Worms); Sonderberufsschule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rBFZ Goetheschule Groß-Gerau</a:t>
            </a:r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838200" y="1438445"/>
            <a:ext cx="10335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Folgende Ausbildungsmodelle können durch die Agentur für Arbeit aufgrund eines Reha-Bedarfs eingeleitet werden:</a:t>
            </a: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838200" y="5422159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Agentur für Arbeit unterstützt und fördert Schülerinnen und Schüler mit einer Lernbehinderung, um langfristig eine berufliche Integration zu ermöglichen.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26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Breitbild</PresentationFormat>
  <Paragraphs>106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 CENA</vt:lpstr>
      <vt:lpstr>Arial</vt:lpstr>
      <vt:lpstr>Calibri</vt:lpstr>
      <vt:lpstr>Calibri Light</vt:lpstr>
      <vt:lpstr>Wingdings</vt:lpstr>
      <vt:lpstr>Office Theme</vt:lpstr>
      <vt:lpstr>1. Inklusive Beschulung mit dem Förderanspruch Lernen  an der Sekundarstufe I</vt:lpstr>
      <vt:lpstr>2. Berufsorientierung an der Sekundarstufe I </vt:lpstr>
      <vt:lpstr>3. Berufsorientierter Abschluss</vt:lpstr>
      <vt:lpstr>4.  Berufsberatung/Rehaberatung/  Berufswegeplanung im Schuljahr 2020/21</vt:lpstr>
      <vt:lpstr>5.  9. Schulbesuchsjahr und dann…?</vt:lpstr>
      <vt:lpstr>6. 10. Schulbesuchsjahr und dann…?</vt:lpstr>
      <vt:lpstr>7. Ausbildungsmodelle der Agentur für Arbeit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Info-Elternabend  Inklusive Beschulung 15.09.2020</dc:title>
  <dc:creator>Silke Schneider</dc:creator>
  <cp:lastModifiedBy>Silke Schneider</cp:lastModifiedBy>
  <cp:revision>77</cp:revision>
  <dcterms:created xsi:type="dcterms:W3CDTF">2020-09-05T08:55:42Z</dcterms:created>
  <dcterms:modified xsi:type="dcterms:W3CDTF">2020-10-25T17:23:51Z</dcterms:modified>
</cp:coreProperties>
</file>